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0" r:id="rId2"/>
    <p:sldId id="258" r:id="rId3"/>
    <p:sldId id="261" r:id="rId4"/>
    <p:sldId id="263" r:id="rId5"/>
    <p:sldId id="262" r:id="rId6"/>
    <p:sldId id="264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52" d="100"/>
          <a:sy n="52" d="100"/>
        </p:scale>
        <p:origin x="102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3CC2CE-C5C4-42E0-9A6F-CA0601BBCA37}" type="datetimeFigureOut">
              <a:rPr lang="en-AU" smtClean="0"/>
              <a:t>06/12/2016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2E6E18-10DE-444F-BB4E-EEC5B34F187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8035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13B1AE-404D-4EC3-BE1D-EFA97F330D26}" type="slidenum">
              <a:rPr lang="en-AU" altLang="en-US"/>
              <a:pPr/>
              <a:t>1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864476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13B1AE-404D-4EC3-BE1D-EFA97F330D26}" type="slidenum">
              <a:rPr lang="en-AU" altLang="en-US"/>
              <a:pPr/>
              <a:t>2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7848951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13B1AE-404D-4EC3-BE1D-EFA97F330D26}" type="slidenum">
              <a:rPr lang="en-AU" altLang="en-US"/>
              <a:pPr/>
              <a:t>3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9580973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13B1AE-404D-4EC3-BE1D-EFA97F330D26}" type="slidenum">
              <a:rPr lang="en-AU" altLang="en-US"/>
              <a:pPr/>
              <a:t>4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8299834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13B1AE-404D-4EC3-BE1D-EFA97F330D26}" type="slidenum">
              <a:rPr lang="en-AU" altLang="en-US"/>
              <a:pPr/>
              <a:t>5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0680326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13B1AE-404D-4EC3-BE1D-EFA97F330D26}" type="slidenum">
              <a:rPr lang="en-AU" altLang="en-US"/>
              <a:pPr/>
              <a:t>6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0208269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13B1AE-404D-4EC3-BE1D-EFA97F330D26}" type="slidenum">
              <a:rPr lang="en-AU" altLang="en-US"/>
              <a:pPr/>
              <a:t>7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612518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188FF-A74A-49E6-AB7A-28B8BF41EBDC}" type="datetimeFigureOut">
              <a:rPr lang="en-AU" smtClean="0"/>
              <a:t>06/12/2016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E4309-203C-4E64-936C-D8A2AF139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1385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188FF-A74A-49E6-AB7A-28B8BF41EBDC}" type="datetimeFigureOut">
              <a:rPr lang="en-AU" smtClean="0"/>
              <a:t>06/12/2016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E4309-203C-4E64-936C-D8A2AF139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2015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188FF-A74A-49E6-AB7A-28B8BF41EBDC}" type="datetimeFigureOut">
              <a:rPr lang="en-AU" smtClean="0"/>
              <a:t>06/12/2016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E4309-203C-4E64-936C-D8A2AF139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51740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188FF-A74A-49E6-AB7A-28B8BF41EBDC}" type="datetimeFigureOut">
              <a:rPr lang="en-AU" smtClean="0"/>
              <a:t>06/12/2016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E4309-203C-4E64-936C-D8A2AF139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9184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188FF-A74A-49E6-AB7A-28B8BF41EBDC}" type="datetimeFigureOut">
              <a:rPr lang="en-AU" smtClean="0"/>
              <a:t>06/12/2016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E4309-203C-4E64-936C-D8A2AF139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03557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188FF-A74A-49E6-AB7A-28B8BF41EBDC}" type="datetimeFigureOut">
              <a:rPr lang="en-AU" smtClean="0"/>
              <a:t>06/12/2016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E4309-203C-4E64-936C-D8A2AF139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46456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188FF-A74A-49E6-AB7A-28B8BF41EBDC}" type="datetimeFigureOut">
              <a:rPr lang="en-AU" smtClean="0"/>
              <a:t>06/12/2016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E4309-203C-4E64-936C-D8A2AF139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13926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188FF-A74A-49E6-AB7A-28B8BF41EBDC}" type="datetimeFigureOut">
              <a:rPr lang="en-AU" smtClean="0"/>
              <a:t>06/12/2016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E4309-203C-4E64-936C-D8A2AF139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4662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188FF-A74A-49E6-AB7A-28B8BF41EBDC}" type="datetimeFigureOut">
              <a:rPr lang="en-AU" smtClean="0"/>
              <a:t>06/12/2016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E4309-203C-4E64-936C-D8A2AF139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8271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188FF-A74A-49E6-AB7A-28B8BF41EBDC}" type="datetimeFigureOut">
              <a:rPr lang="en-AU" smtClean="0"/>
              <a:t>06/12/2016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E4309-203C-4E64-936C-D8A2AF139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56289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188FF-A74A-49E6-AB7A-28B8BF41EBDC}" type="datetimeFigureOut">
              <a:rPr lang="en-AU" smtClean="0"/>
              <a:t>06/12/2016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E4309-203C-4E64-936C-D8A2AF139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5565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188FF-A74A-49E6-AB7A-28B8BF41EBDC}" type="datetimeFigureOut">
              <a:rPr lang="en-AU" smtClean="0"/>
              <a:t>06/12/2016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E4309-203C-4E64-936C-D8A2AF139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5743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ynapse.org.au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aci.health.nsw.gov.au/" TargetMode="External"/><Relationship Id="rId4" Type="http://schemas.openxmlformats.org/officeDocument/2006/relationships/hyperlink" Target="http://www.bianet.a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86805"/>
            <a:ext cx="12192000" cy="927100"/>
          </a:xfrm>
          <a:solidFill>
            <a:srgbClr val="33CCCC"/>
          </a:solidFill>
        </p:spPr>
        <p:txBody>
          <a:bodyPr/>
          <a:lstStyle/>
          <a:p>
            <a:r>
              <a:rPr lang="en-GB" altLang="en-US" sz="3600" b="1" dirty="0">
                <a:latin typeface="Verdana" panose="020B0604030504040204" pitchFamily="34" charset="0"/>
              </a:rPr>
              <a:t>  </a:t>
            </a:r>
            <a:r>
              <a:rPr lang="en-GB" altLang="en-US" sz="3600" b="1" dirty="0" smtClean="0">
                <a:latin typeface="Verdana" panose="020B0604030504040204" pitchFamily="34" charset="0"/>
              </a:rPr>
              <a:t>          </a:t>
            </a:r>
            <a:r>
              <a:rPr lang="en-GB" altLang="en-US" sz="4000" b="1" dirty="0" smtClean="0">
                <a:latin typeface="Verdana" panose="020B0604030504040204" pitchFamily="34" charset="0"/>
              </a:rPr>
              <a:t>Rehabilitation </a:t>
            </a:r>
            <a:r>
              <a:rPr lang="en-GB" altLang="en-US" sz="4000" b="1" dirty="0">
                <a:latin typeface="Verdana" panose="020B0604030504040204" pitchFamily="34" charset="0"/>
              </a:rPr>
              <a:t>is…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3613" y="2060576"/>
            <a:ext cx="6394450" cy="4525963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GB" altLang="en-US" sz="3200" dirty="0">
                <a:latin typeface="Verdana" panose="020B0604030504040204" pitchFamily="34" charset="0"/>
              </a:rPr>
              <a:t>"a process aimed at enabling </a:t>
            </a:r>
            <a:br>
              <a:rPr lang="en-GB" altLang="en-US" sz="3200" dirty="0">
                <a:latin typeface="Verdana" panose="020B0604030504040204" pitchFamily="34" charset="0"/>
              </a:rPr>
            </a:br>
            <a:r>
              <a:rPr lang="en-GB" altLang="en-US" sz="3200" dirty="0">
                <a:latin typeface="Verdana" panose="020B0604030504040204" pitchFamily="34" charset="0"/>
              </a:rPr>
              <a:t>persons with disabilities to reach and maintain their optimal... functional levels” </a:t>
            </a:r>
          </a:p>
          <a:p>
            <a:pPr lvl="1" algn="r">
              <a:buFontTx/>
              <a:buNone/>
            </a:pPr>
            <a:endParaRPr lang="en-GB" altLang="en-US" sz="1800" dirty="0">
              <a:latin typeface="Verdana" panose="020B0604030504040204" pitchFamily="34" charset="0"/>
            </a:endParaRPr>
          </a:p>
          <a:p>
            <a:pPr lvl="1" algn="r">
              <a:buFontTx/>
              <a:buNone/>
            </a:pPr>
            <a:r>
              <a:rPr lang="en-GB" altLang="en-US" sz="1800" dirty="0">
                <a:latin typeface="Verdana" panose="020B0604030504040204" pitchFamily="34" charset="0"/>
              </a:rPr>
              <a:t>World Health Organization (WHO)</a:t>
            </a:r>
            <a:br>
              <a:rPr lang="en-GB" altLang="en-US" sz="1800" dirty="0">
                <a:latin typeface="Verdana" panose="020B0604030504040204" pitchFamily="34" charset="0"/>
              </a:rPr>
            </a:br>
            <a:endParaRPr lang="en-GB" altLang="en-US" sz="1800" dirty="0">
              <a:latin typeface="Verdana" panose="020B0604030504040204" pitchFamily="34" charset="0"/>
            </a:endParaRPr>
          </a:p>
          <a:p>
            <a:pPr lvl="3">
              <a:buFontTx/>
              <a:buNone/>
            </a:pPr>
            <a:endParaRPr lang="en-AU" altLang="en-US" sz="2800" dirty="0">
              <a:latin typeface="Verdana" panose="020B0604030504040204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5720100"/>
            <a:ext cx="12192000" cy="577625"/>
          </a:xfrm>
          <a:prstGeom prst="rect">
            <a:avLst/>
          </a:prstGeom>
          <a:solidFill>
            <a:srgbClr val="33CCCC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altLang="en-US" sz="3600" b="1" dirty="0" smtClean="0">
                <a:latin typeface="Verdana" panose="020B0604030504040204" pitchFamily="34" charset="0"/>
              </a:rPr>
              <a:t>      </a:t>
            </a:r>
            <a:r>
              <a:rPr lang="en-GB" altLang="en-US" sz="2100" b="1" dirty="0" err="1" smtClean="0">
                <a:latin typeface="Verdana" panose="020B0604030504040204" pitchFamily="34" charset="0"/>
              </a:rPr>
              <a:t>Westmead</a:t>
            </a:r>
            <a:r>
              <a:rPr lang="en-GB" altLang="en-US" sz="2100" b="1" dirty="0" smtClean="0">
                <a:latin typeface="Verdana" panose="020B0604030504040204" pitchFamily="34" charset="0"/>
              </a:rPr>
              <a:t> Brain Injury Rehabilitation Service</a:t>
            </a:r>
            <a:endParaRPr lang="en-GB" altLang="en-US" sz="2100" b="1" dirty="0">
              <a:latin typeface="Verdana" panose="020B060403050404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9363" y="5158798"/>
            <a:ext cx="1416499" cy="1437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7910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86805"/>
            <a:ext cx="12192000" cy="927100"/>
          </a:xfrm>
          <a:solidFill>
            <a:srgbClr val="33CCCC"/>
          </a:solidFill>
        </p:spPr>
        <p:txBody>
          <a:bodyPr/>
          <a:lstStyle/>
          <a:p>
            <a:r>
              <a:rPr lang="en-GB" altLang="en-US" sz="3600" b="1" dirty="0">
                <a:latin typeface="Verdana" panose="020B0604030504040204" pitchFamily="34" charset="0"/>
              </a:rPr>
              <a:t>  </a:t>
            </a:r>
            <a:r>
              <a:rPr lang="en-GB" altLang="en-US" sz="3600" b="1" dirty="0" smtClean="0">
                <a:latin typeface="Verdana" panose="020B0604030504040204" pitchFamily="34" charset="0"/>
              </a:rPr>
              <a:t>          </a:t>
            </a:r>
            <a:r>
              <a:rPr lang="en-GB" altLang="en-US" sz="4000" b="1" dirty="0" smtClean="0">
                <a:latin typeface="Verdana" panose="020B0604030504040204" pitchFamily="34" charset="0"/>
              </a:rPr>
              <a:t>Our brain…</a:t>
            </a:r>
            <a:endParaRPr lang="en-GB" altLang="en-US" b="1" dirty="0">
              <a:latin typeface="Verdana" panose="020B060403050404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0740" y="1763618"/>
            <a:ext cx="5430520" cy="464058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2138002" y="2237259"/>
            <a:ext cx="195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Frontal lobe</a:t>
            </a:r>
            <a:endParaRPr lang="en-AU" b="1" dirty="0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0517" y="5333080"/>
            <a:ext cx="19276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Temporal lobe</a:t>
            </a:r>
            <a:endParaRPr lang="en-A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811260" y="4684582"/>
            <a:ext cx="2334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Occipital lobe</a:t>
            </a:r>
            <a:endParaRPr lang="en-A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28454" y="2421925"/>
            <a:ext cx="2248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Parietal lobe</a:t>
            </a:r>
            <a:endParaRPr lang="en-A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65659" y="6012994"/>
            <a:ext cx="2199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Cerebellum</a:t>
            </a:r>
            <a:endParaRPr lang="en-A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86193" y="5879378"/>
            <a:ext cx="1458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Brainstem</a:t>
            </a:r>
            <a:endParaRPr lang="en-A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0255" y="2935734"/>
            <a:ext cx="343560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The Frontal Lobes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AU" dirty="0" smtClean="0"/>
              <a:t>Make </a:t>
            </a:r>
            <a:r>
              <a:rPr lang="en-AU" dirty="0"/>
              <a:t>plans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AU" dirty="0" smtClean="0"/>
              <a:t>Learn </a:t>
            </a:r>
            <a:r>
              <a:rPr lang="en-AU" dirty="0"/>
              <a:t>from mistakes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AU" dirty="0" smtClean="0"/>
              <a:t>Work </a:t>
            </a:r>
            <a:r>
              <a:rPr lang="en-AU" dirty="0"/>
              <a:t>out how to do things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AU" dirty="0" smtClean="0"/>
              <a:t>Adapt </a:t>
            </a:r>
            <a:r>
              <a:rPr lang="en-AU" dirty="0"/>
              <a:t>to new situations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AU" dirty="0" smtClean="0"/>
              <a:t>Control </a:t>
            </a:r>
            <a:r>
              <a:rPr lang="en-AU" dirty="0"/>
              <a:t>emotions and impulses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AU" dirty="0" smtClean="0"/>
              <a:t>Control </a:t>
            </a:r>
            <a:r>
              <a:rPr lang="en-AU" dirty="0"/>
              <a:t>activity level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AU" dirty="0" smtClean="0"/>
              <a:t>Control </a:t>
            </a:r>
            <a:r>
              <a:rPr lang="en-AU" dirty="0"/>
              <a:t>expressive language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AU" dirty="0" smtClean="0"/>
              <a:t>Control </a:t>
            </a:r>
            <a:r>
              <a:rPr lang="en-AU" dirty="0"/>
              <a:t>voluntary movement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AU" dirty="0" smtClean="0"/>
              <a:t>Help </a:t>
            </a:r>
            <a:r>
              <a:rPr lang="en-AU" dirty="0"/>
              <a:t>us 'get along' with</a:t>
            </a:r>
          </a:p>
          <a:p>
            <a:r>
              <a:rPr lang="en-AU" dirty="0"/>
              <a:t>   other people.</a:t>
            </a:r>
          </a:p>
        </p:txBody>
      </p:sp>
    </p:spTree>
    <p:extLst>
      <p:ext uri="{BB962C8B-B14F-4D97-AF65-F5344CB8AC3E}">
        <p14:creationId xmlns:p14="http://schemas.microsoft.com/office/powerpoint/2010/main" val="16020605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86805"/>
            <a:ext cx="12192000" cy="927100"/>
          </a:xfrm>
          <a:solidFill>
            <a:srgbClr val="33CCCC"/>
          </a:solidFill>
        </p:spPr>
        <p:txBody>
          <a:bodyPr/>
          <a:lstStyle/>
          <a:p>
            <a:r>
              <a:rPr lang="en-GB" altLang="en-US" sz="3600" b="1" dirty="0">
                <a:latin typeface="Verdana" panose="020B0604030504040204" pitchFamily="34" charset="0"/>
              </a:rPr>
              <a:t>  </a:t>
            </a:r>
            <a:r>
              <a:rPr lang="en-GB" altLang="en-US" sz="3600" b="1" dirty="0" smtClean="0">
                <a:latin typeface="Verdana" panose="020B0604030504040204" pitchFamily="34" charset="0"/>
              </a:rPr>
              <a:t>          </a:t>
            </a:r>
            <a:r>
              <a:rPr lang="en-GB" altLang="en-US" sz="4000" b="1" dirty="0" smtClean="0">
                <a:latin typeface="Verdana" panose="020B0604030504040204" pitchFamily="34" charset="0"/>
              </a:rPr>
              <a:t>Our brain…</a:t>
            </a:r>
            <a:endParaRPr lang="en-GB" altLang="en-US" b="1" dirty="0">
              <a:latin typeface="Verdana" panose="020B060403050404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0740" y="1763618"/>
            <a:ext cx="5430520" cy="464058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2829697" y="5053914"/>
            <a:ext cx="19276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Temporal lobe</a:t>
            </a:r>
            <a:endParaRPr lang="en-A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891211" y="3899242"/>
            <a:ext cx="2334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 smtClean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Occipital lobe</a:t>
            </a:r>
            <a:endParaRPr lang="en-AU" b="1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38229" y="2228196"/>
            <a:ext cx="2248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Parietal lobe</a:t>
            </a:r>
            <a:endParaRPr lang="en-A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14625" y="6034866"/>
            <a:ext cx="2199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Cerebellum</a:t>
            </a:r>
            <a:endParaRPr lang="en-A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96801" y="5665534"/>
            <a:ext cx="1458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Brainstem</a:t>
            </a:r>
            <a:endParaRPr lang="en-A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891211" y="4363820"/>
            <a:ext cx="33007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The Occipital Lobes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AU" dirty="0" smtClean="0"/>
              <a:t>Receive </a:t>
            </a:r>
            <a:r>
              <a:rPr lang="en-AU" dirty="0"/>
              <a:t>visual information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AU" dirty="0" smtClean="0"/>
              <a:t>Interpret </a:t>
            </a:r>
            <a:r>
              <a:rPr lang="en-AU" dirty="0"/>
              <a:t>colour, </a:t>
            </a:r>
            <a:r>
              <a:rPr lang="en-AU" dirty="0" smtClean="0"/>
              <a:t>shape &amp; </a:t>
            </a:r>
            <a:r>
              <a:rPr lang="en-AU" dirty="0"/>
              <a:t>distance.</a:t>
            </a:r>
          </a:p>
        </p:txBody>
      </p:sp>
    </p:spTree>
    <p:extLst>
      <p:ext uri="{BB962C8B-B14F-4D97-AF65-F5344CB8AC3E}">
        <p14:creationId xmlns:p14="http://schemas.microsoft.com/office/powerpoint/2010/main" val="24547076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86805"/>
            <a:ext cx="12192000" cy="927100"/>
          </a:xfrm>
          <a:solidFill>
            <a:srgbClr val="33CCCC"/>
          </a:solidFill>
        </p:spPr>
        <p:txBody>
          <a:bodyPr/>
          <a:lstStyle/>
          <a:p>
            <a:r>
              <a:rPr lang="en-GB" altLang="en-US" sz="3600" b="1" dirty="0">
                <a:latin typeface="Verdana" panose="020B0604030504040204" pitchFamily="34" charset="0"/>
              </a:rPr>
              <a:t>  </a:t>
            </a:r>
            <a:r>
              <a:rPr lang="en-GB" altLang="en-US" sz="3600" b="1" dirty="0" smtClean="0">
                <a:latin typeface="Verdana" panose="020B0604030504040204" pitchFamily="34" charset="0"/>
              </a:rPr>
              <a:t>          </a:t>
            </a:r>
            <a:r>
              <a:rPr lang="en-GB" altLang="en-US" sz="4000" b="1" dirty="0" smtClean="0">
                <a:latin typeface="Verdana" panose="020B0604030504040204" pitchFamily="34" charset="0"/>
              </a:rPr>
              <a:t>Our brain…</a:t>
            </a:r>
            <a:endParaRPr lang="en-GB" altLang="en-US" b="1" dirty="0">
              <a:latin typeface="Verdana" panose="020B060403050404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0740" y="1763618"/>
            <a:ext cx="5430520" cy="464058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2829697" y="5053914"/>
            <a:ext cx="19276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Temporal lobe</a:t>
            </a:r>
            <a:endParaRPr lang="en-A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146953" y="1996045"/>
            <a:ext cx="2248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Parietal lobe</a:t>
            </a:r>
            <a:endParaRPr lang="en-AU" b="1" dirty="0">
              <a:solidFill>
                <a:schemeClr val="accent6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10364" y="5877268"/>
            <a:ext cx="2199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Cerebellum</a:t>
            </a:r>
            <a:endParaRPr lang="en-A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53661" y="6061934"/>
            <a:ext cx="1458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Brainstem</a:t>
            </a:r>
            <a:endParaRPr lang="en-A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811259" y="2421925"/>
            <a:ext cx="316924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The Parietal Lobes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AU" dirty="0" smtClean="0"/>
              <a:t>Monitor </a:t>
            </a:r>
            <a:r>
              <a:rPr lang="en-AU" dirty="0"/>
              <a:t>sensation and</a:t>
            </a:r>
          </a:p>
          <a:p>
            <a:r>
              <a:rPr lang="en-AU" dirty="0" smtClean="0"/>
              <a:t>body </a:t>
            </a:r>
            <a:r>
              <a:rPr lang="en-AU" dirty="0"/>
              <a:t>position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AU" dirty="0" smtClean="0"/>
              <a:t>Control </a:t>
            </a:r>
            <a:r>
              <a:rPr lang="en-AU" dirty="0"/>
              <a:t>reading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AU" dirty="0" smtClean="0"/>
              <a:t>Recognise </a:t>
            </a:r>
            <a:r>
              <a:rPr lang="en-AU" dirty="0"/>
              <a:t>faces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AU" dirty="0" smtClean="0"/>
              <a:t>Understand </a:t>
            </a:r>
            <a:r>
              <a:rPr lang="en-AU" dirty="0"/>
              <a:t>time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AU" dirty="0" smtClean="0"/>
              <a:t>Judge </a:t>
            </a:r>
            <a:r>
              <a:rPr lang="en-AU" dirty="0"/>
              <a:t>what objects are</a:t>
            </a:r>
          </a:p>
        </p:txBody>
      </p:sp>
    </p:spTree>
    <p:extLst>
      <p:ext uri="{BB962C8B-B14F-4D97-AF65-F5344CB8AC3E}">
        <p14:creationId xmlns:p14="http://schemas.microsoft.com/office/powerpoint/2010/main" val="35947034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86805"/>
            <a:ext cx="12192000" cy="927100"/>
          </a:xfrm>
          <a:solidFill>
            <a:srgbClr val="33CCCC"/>
          </a:solidFill>
        </p:spPr>
        <p:txBody>
          <a:bodyPr/>
          <a:lstStyle/>
          <a:p>
            <a:r>
              <a:rPr lang="en-GB" altLang="en-US" sz="3600" b="1" dirty="0">
                <a:latin typeface="Verdana" panose="020B0604030504040204" pitchFamily="34" charset="0"/>
              </a:rPr>
              <a:t>  </a:t>
            </a:r>
            <a:r>
              <a:rPr lang="en-GB" altLang="en-US" sz="3600" b="1" dirty="0" smtClean="0">
                <a:latin typeface="Verdana" panose="020B0604030504040204" pitchFamily="34" charset="0"/>
              </a:rPr>
              <a:t>          </a:t>
            </a:r>
            <a:r>
              <a:rPr lang="en-GB" altLang="en-US" sz="4000" b="1" dirty="0" smtClean="0">
                <a:latin typeface="Verdana" panose="020B0604030504040204" pitchFamily="34" charset="0"/>
              </a:rPr>
              <a:t>Our brain…</a:t>
            </a:r>
            <a:endParaRPr lang="en-GB" altLang="en-US" b="1" dirty="0">
              <a:latin typeface="Verdana" panose="020B060403050404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0740" y="1763618"/>
            <a:ext cx="5430520" cy="464058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920877" y="4486992"/>
            <a:ext cx="2323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Temporal lobe</a:t>
            </a:r>
            <a:endParaRPr lang="en-AU" b="1" dirty="0">
              <a:solidFill>
                <a:schemeClr val="accent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10364" y="5877268"/>
            <a:ext cx="2199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Cerebellum</a:t>
            </a:r>
            <a:endParaRPr lang="en-A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0" y="6322758"/>
            <a:ext cx="1458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Brainstem</a:t>
            </a:r>
            <a:endParaRPr lang="en-A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9587" y="4914664"/>
            <a:ext cx="520648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The Temporal Lobes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AU" dirty="0" smtClean="0"/>
              <a:t>Look </a:t>
            </a:r>
            <a:r>
              <a:rPr lang="en-AU" dirty="0"/>
              <a:t>after memory </a:t>
            </a:r>
            <a:r>
              <a:rPr lang="en-AU" dirty="0" smtClean="0"/>
              <a:t>and new </a:t>
            </a:r>
            <a:r>
              <a:rPr lang="en-AU" dirty="0"/>
              <a:t>learning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AU" dirty="0" smtClean="0"/>
              <a:t>Control </a:t>
            </a:r>
            <a:r>
              <a:rPr lang="en-AU" dirty="0"/>
              <a:t>how things </a:t>
            </a:r>
            <a:r>
              <a:rPr lang="en-AU" dirty="0" smtClean="0"/>
              <a:t>are ordered</a:t>
            </a:r>
            <a:endParaRPr lang="en-AU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AU" dirty="0" smtClean="0"/>
              <a:t>Receive </a:t>
            </a:r>
            <a:r>
              <a:rPr lang="en-AU" dirty="0"/>
              <a:t>auditory </a:t>
            </a:r>
            <a:r>
              <a:rPr lang="en-AU" dirty="0" smtClean="0"/>
              <a:t>messages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AU" dirty="0" smtClean="0"/>
              <a:t>Understand spoken language</a:t>
            </a:r>
            <a:r>
              <a:rPr lang="en-AU" dirty="0"/>
              <a:t>, </a:t>
            </a:r>
            <a:r>
              <a:rPr lang="en-AU" dirty="0" smtClean="0"/>
              <a:t>rhythm &amp; intonation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568691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86805"/>
            <a:ext cx="12192000" cy="927100"/>
          </a:xfrm>
          <a:solidFill>
            <a:srgbClr val="33CCCC"/>
          </a:solidFill>
        </p:spPr>
        <p:txBody>
          <a:bodyPr/>
          <a:lstStyle/>
          <a:p>
            <a:r>
              <a:rPr lang="en-GB" altLang="en-US" sz="3600" b="1" dirty="0">
                <a:latin typeface="Verdana" panose="020B0604030504040204" pitchFamily="34" charset="0"/>
              </a:rPr>
              <a:t>  </a:t>
            </a:r>
            <a:r>
              <a:rPr lang="en-GB" altLang="en-US" sz="3600" b="1" dirty="0" smtClean="0">
                <a:latin typeface="Verdana" panose="020B0604030504040204" pitchFamily="34" charset="0"/>
              </a:rPr>
              <a:t>          </a:t>
            </a:r>
            <a:r>
              <a:rPr lang="en-GB" altLang="en-US" sz="4000" b="1" dirty="0" smtClean="0">
                <a:latin typeface="Verdana" panose="020B0604030504040204" pitchFamily="34" charset="0"/>
              </a:rPr>
              <a:t>Our brain…</a:t>
            </a:r>
            <a:endParaRPr lang="en-GB" altLang="en-US" b="1" dirty="0">
              <a:latin typeface="Verdana" panose="020B060403050404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0740" y="1763618"/>
            <a:ext cx="5430520" cy="464058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7855087" y="5692602"/>
            <a:ext cx="2199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 smtClean="0">
                <a:solidFill>
                  <a:schemeClr val="accent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Cerebellum</a:t>
            </a:r>
            <a:endParaRPr lang="en-AU" b="1" dirty="0">
              <a:solidFill>
                <a:schemeClr val="accent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66968" y="5877268"/>
            <a:ext cx="1901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Brainstem</a:t>
            </a:r>
            <a:endParaRPr lang="en-AU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54265" y="3541876"/>
            <a:ext cx="270587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The </a:t>
            </a:r>
            <a:r>
              <a:rPr lang="en-AU" b="1" dirty="0" smtClean="0"/>
              <a:t>Brainstem</a:t>
            </a:r>
            <a:r>
              <a:rPr lang="en-AU" dirty="0" smtClean="0"/>
              <a:t> is the stemlike portion of the brain through which all the sensory &amp; motor nerve fibres connect to the spinal cord.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AU" dirty="0" smtClean="0"/>
              <a:t>Controls basic functions such as breathing, blood pressure &amp; swallowing</a:t>
            </a:r>
            <a:endParaRPr lang="en-AU" dirty="0"/>
          </a:p>
        </p:txBody>
      </p:sp>
      <p:sp>
        <p:nvSpPr>
          <p:cNvPr id="11" name="TextBox 10"/>
          <p:cNvSpPr txBox="1"/>
          <p:nvPr/>
        </p:nvSpPr>
        <p:spPr>
          <a:xfrm>
            <a:off x="9218645" y="2652747"/>
            <a:ext cx="24446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The </a:t>
            </a:r>
            <a:r>
              <a:rPr lang="en-AU" b="1" dirty="0" smtClean="0"/>
              <a:t>Cerebellum</a:t>
            </a:r>
            <a:r>
              <a:rPr lang="en-AU" dirty="0" smtClean="0"/>
              <a:t> is sometimes called ‘the little brain’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AU" dirty="0" smtClean="0"/>
              <a:t>Connects the brain stem to the cerebral lobes.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AU" dirty="0" smtClean="0"/>
              <a:t>Controls balance, &amp; coordinates voluntary movements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023844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86805"/>
            <a:ext cx="12192000" cy="927100"/>
          </a:xfrm>
          <a:solidFill>
            <a:srgbClr val="33CCCC"/>
          </a:solidFill>
        </p:spPr>
        <p:txBody>
          <a:bodyPr/>
          <a:lstStyle/>
          <a:p>
            <a:r>
              <a:rPr lang="en-GB" altLang="en-US" sz="3600" b="1" dirty="0">
                <a:latin typeface="Verdana" panose="020B0604030504040204" pitchFamily="34" charset="0"/>
              </a:rPr>
              <a:t>  </a:t>
            </a:r>
            <a:r>
              <a:rPr lang="en-GB" altLang="en-US" sz="3600" b="1" dirty="0" smtClean="0">
                <a:latin typeface="Verdana" panose="020B0604030504040204" pitchFamily="34" charset="0"/>
              </a:rPr>
              <a:t>          </a:t>
            </a:r>
            <a:r>
              <a:rPr lang="en-GB" altLang="en-US" sz="4000" b="1" dirty="0" smtClean="0">
                <a:latin typeface="Verdana" panose="020B0604030504040204" pitchFamily="34" charset="0"/>
              </a:rPr>
              <a:t>More information…</a:t>
            </a:r>
            <a:endParaRPr lang="en-GB" altLang="en-US" b="1" dirty="0">
              <a:latin typeface="Verdana" panose="020B060403050404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17822" y="2300069"/>
            <a:ext cx="10515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3600" dirty="0" smtClean="0"/>
              <a:t>Acquired Brain Injury  - The Facts                              (4</a:t>
            </a:r>
            <a:r>
              <a:rPr lang="en-AU" sz="3600" baseline="30000" dirty="0" smtClean="0"/>
              <a:t>th</a:t>
            </a:r>
            <a:r>
              <a:rPr lang="en-AU" sz="3600" dirty="0"/>
              <a:t> </a:t>
            </a:r>
            <a:r>
              <a:rPr lang="en-AU" sz="3600" dirty="0" smtClean="0"/>
              <a:t>Edition, 2013)        </a:t>
            </a:r>
            <a:r>
              <a:rPr lang="en-AU" sz="3600" dirty="0" smtClean="0">
                <a:hlinkClick r:id="rId3"/>
              </a:rPr>
              <a:t>www.synapse.org.au</a:t>
            </a:r>
            <a:endParaRPr lang="en-AU" sz="3600" dirty="0" smtClean="0"/>
          </a:p>
          <a:p>
            <a:endParaRPr lang="en-AU" sz="36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3600" dirty="0" smtClean="0"/>
              <a:t>Fact sheets &amp; statistics:     </a:t>
            </a:r>
            <a:r>
              <a:rPr lang="en-AU" sz="3600" dirty="0" smtClean="0">
                <a:hlinkClick r:id="rId4"/>
              </a:rPr>
              <a:t>www.bianet.au</a:t>
            </a:r>
            <a:endParaRPr lang="en-AU" sz="3600" dirty="0" smtClean="0"/>
          </a:p>
          <a:p>
            <a:endParaRPr lang="en-AU" sz="36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3600" dirty="0" smtClean="0"/>
              <a:t>NSW Agency for Clinical Innovation:                            </a:t>
            </a:r>
            <a:r>
              <a:rPr lang="en-AU" sz="3600" dirty="0" err="1" smtClean="0">
                <a:solidFill>
                  <a:schemeClr val="bg1"/>
                </a:solidFill>
              </a:rPr>
              <a:t>vv</a:t>
            </a:r>
            <a:r>
              <a:rPr lang="en-AU" sz="3600" dirty="0" smtClean="0">
                <a:solidFill>
                  <a:schemeClr val="bg1"/>
                </a:solidFill>
              </a:rPr>
              <a:t> </a:t>
            </a:r>
            <a:r>
              <a:rPr lang="en-AU" sz="3600" dirty="0" smtClean="0"/>
              <a:t>                                </a:t>
            </a:r>
            <a:r>
              <a:rPr lang="en-AU" sz="3600" dirty="0" smtClean="0">
                <a:hlinkClick r:id="rId5"/>
              </a:rPr>
              <a:t>www.aci.health.nsw.gov.au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31119810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261</Words>
  <Application>Microsoft Office PowerPoint</Application>
  <PresentationFormat>Widescreen</PresentationFormat>
  <Paragraphs>74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Monotype Sorts</vt:lpstr>
      <vt:lpstr>Verdana</vt:lpstr>
      <vt:lpstr>Wingdings</vt:lpstr>
      <vt:lpstr>Office Theme</vt:lpstr>
      <vt:lpstr>            Rehabilitation is…</vt:lpstr>
      <vt:lpstr>            Our brain…</vt:lpstr>
      <vt:lpstr>            Our brain…</vt:lpstr>
      <vt:lpstr>            Our brain…</vt:lpstr>
      <vt:lpstr>            Our brain…</vt:lpstr>
      <vt:lpstr>            Our brain…</vt:lpstr>
      <vt:lpstr>            More information…</vt:lpstr>
    </vt:vector>
  </TitlesOfParts>
  <Company>NSW HEALTH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Margaret Doyle</dc:creator>
  <cp:lastModifiedBy>Margaret Doyle</cp:lastModifiedBy>
  <cp:revision>10</cp:revision>
  <dcterms:created xsi:type="dcterms:W3CDTF">2016-07-12T22:59:11Z</dcterms:created>
  <dcterms:modified xsi:type="dcterms:W3CDTF">2016-12-05T22:50:01Z</dcterms:modified>
</cp:coreProperties>
</file>